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13004800" cy="9753600"/>
  <p:notesSz cx="6858000" cy="9144000"/>
  <p:defaultTextStyle>
    <a:defPPr>
      <a:defRPr lang="en-US"/>
    </a:defPPr>
    <a:lvl1pPr algn="ctr" rtl="0" fontAlgn="base">
      <a:spcBef>
        <a:spcPct val="0"/>
      </a:spcBef>
      <a:spcAft>
        <a:spcPct val="0"/>
      </a:spcAft>
      <a:defRPr sz="4800" kern="1200">
        <a:solidFill>
          <a:srgbClr val="2F1A14"/>
        </a:solidFill>
        <a:latin typeface="Papyrus" charset="0"/>
        <a:ea typeface="ヒラギノ角ゴ ProN W3" charset="0"/>
        <a:cs typeface="ヒラギノ角ゴ ProN W3" charset="0"/>
        <a:sym typeface="Papyrus" charset="0"/>
      </a:defRPr>
    </a:lvl1pPr>
    <a:lvl2pPr marL="457200" algn="ctr" rtl="0" fontAlgn="base">
      <a:spcBef>
        <a:spcPct val="0"/>
      </a:spcBef>
      <a:spcAft>
        <a:spcPct val="0"/>
      </a:spcAft>
      <a:defRPr sz="4800" kern="1200">
        <a:solidFill>
          <a:srgbClr val="2F1A14"/>
        </a:solidFill>
        <a:latin typeface="Papyrus" charset="0"/>
        <a:ea typeface="ヒラギノ角ゴ ProN W3" charset="0"/>
        <a:cs typeface="ヒラギノ角ゴ ProN W3" charset="0"/>
        <a:sym typeface="Papyrus" charset="0"/>
      </a:defRPr>
    </a:lvl2pPr>
    <a:lvl3pPr marL="914400" algn="ctr" rtl="0" fontAlgn="base">
      <a:spcBef>
        <a:spcPct val="0"/>
      </a:spcBef>
      <a:spcAft>
        <a:spcPct val="0"/>
      </a:spcAft>
      <a:defRPr sz="4800" kern="1200">
        <a:solidFill>
          <a:srgbClr val="2F1A14"/>
        </a:solidFill>
        <a:latin typeface="Papyrus" charset="0"/>
        <a:ea typeface="ヒラギノ角ゴ ProN W3" charset="0"/>
        <a:cs typeface="ヒラギノ角ゴ ProN W3" charset="0"/>
        <a:sym typeface="Papyrus" charset="0"/>
      </a:defRPr>
    </a:lvl3pPr>
    <a:lvl4pPr marL="1371600" algn="ctr" rtl="0" fontAlgn="base">
      <a:spcBef>
        <a:spcPct val="0"/>
      </a:spcBef>
      <a:spcAft>
        <a:spcPct val="0"/>
      </a:spcAft>
      <a:defRPr sz="4800" kern="1200">
        <a:solidFill>
          <a:srgbClr val="2F1A14"/>
        </a:solidFill>
        <a:latin typeface="Papyrus" charset="0"/>
        <a:ea typeface="ヒラギノ角ゴ ProN W3" charset="0"/>
        <a:cs typeface="ヒラギノ角ゴ ProN W3" charset="0"/>
        <a:sym typeface="Papyrus" charset="0"/>
      </a:defRPr>
    </a:lvl4pPr>
    <a:lvl5pPr marL="1828800" algn="ctr" rtl="0" fontAlgn="base">
      <a:spcBef>
        <a:spcPct val="0"/>
      </a:spcBef>
      <a:spcAft>
        <a:spcPct val="0"/>
      </a:spcAft>
      <a:defRPr sz="4800" kern="1200">
        <a:solidFill>
          <a:srgbClr val="2F1A14"/>
        </a:solidFill>
        <a:latin typeface="Papyrus" charset="0"/>
        <a:ea typeface="ヒラギノ角ゴ ProN W3" charset="0"/>
        <a:cs typeface="ヒラギノ角ゴ ProN W3" charset="0"/>
        <a:sym typeface="Papyrus" charset="0"/>
      </a:defRPr>
    </a:lvl5pPr>
    <a:lvl6pPr marL="2286000" algn="l" defTabSz="914400" rtl="0" eaLnBrk="1" latinLnBrk="0" hangingPunct="1">
      <a:defRPr sz="4800" kern="1200">
        <a:solidFill>
          <a:srgbClr val="2F1A14"/>
        </a:solidFill>
        <a:latin typeface="Papyrus" charset="0"/>
        <a:ea typeface="ヒラギノ角ゴ ProN W3" charset="0"/>
        <a:cs typeface="ヒラギノ角ゴ ProN W3" charset="0"/>
        <a:sym typeface="Papyrus" charset="0"/>
      </a:defRPr>
    </a:lvl6pPr>
    <a:lvl7pPr marL="2743200" algn="l" defTabSz="914400" rtl="0" eaLnBrk="1" latinLnBrk="0" hangingPunct="1">
      <a:defRPr sz="4800" kern="1200">
        <a:solidFill>
          <a:srgbClr val="2F1A14"/>
        </a:solidFill>
        <a:latin typeface="Papyrus" charset="0"/>
        <a:ea typeface="ヒラギノ角ゴ ProN W3" charset="0"/>
        <a:cs typeface="ヒラギノ角ゴ ProN W3" charset="0"/>
        <a:sym typeface="Papyrus" charset="0"/>
      </a:defRPr>
    </a:lvl7pPr>
    <a:lvl8pPr marL="3200400" algn="l" defTabSz="914400" rtl="0" eaLnBrk="1" latinLnBrk="0" hangingPunct="1">
      <a:defRPr sz="4800" kern="1200">
        <a:solidFill>
          <a:srgbClr val="2F1A14"/>
        </a:solidFill>
        <a:latin typeface="Papyrus" charset="0"/>
        <a:ea typeface="ヒラギノ角ゴ ProN W3" charset="0"/>
        <a:cs typeface="ヒラギノ角ゴ ProN W3" charset="0"/>
        <a:sym typeface="Papyrus" charset="0"/>
      </a:defRPr>
    </a:lvl8pPr>
    <a:lvl9pPr marL="3657600" algn="l" defTabSz="914400" rtl="0" eaLnBrk="1" latinLnBrk="0" hangingPunct="1">
      <a:defRPr sz="4800" kern="1200">
        <a:solidFill>
          <a:srgbClr val="2F1A14"/>
        </a:solidFill>
        <a:latin typeface="Papyrus" charset="0"/>
        <a:ea typeface="ヒラギノ角ゴ ProN W3" charset="0"/>
        <a:cs typeface="ヒラギノ角ゴ ProN W3" charset="0"/>
        <a:sym typeface="Papyru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86" y="-96"/>
      </p:cViewPr>
      <p:guideLst>
        <p:guide orient="horz" pos="3072"/>
        <p:guide pos="4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635000"/>
            <a:ext cx="2616200" cy="802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635000"/>
            <a:ext cx="7696200" cy="802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635000"/>
            <a:ext cx="2925762" cy="8077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635000"/>
            <a:ext cx="8624888" cy="80772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819400"/>
            <a:ext cx="2400300" cy="584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22700" y="2819400"/>
            <a:ext cx="2400300" cy="584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270000" y="635000"/>
            <a:ext cx="10464800" cy="21082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pyrus" charset="0"/>
              </a:rPr>
              <a:t>Click to edit Master title style</a:t>
            </a:r>
          </a:p>
        </p:txBody>
      </p:sp>
      <p:sp>
        <p:nvSpPr>
          <p:cNvPr id="1026" name="Rectangle 2"/>
          <p:cNvSpPr>
            <a:spLocks noGrp="1" noChangeArrowheads="1"/>
          </p:cNvSpPr>
          <p:nvPr>
            <p:ph type="body" idx="1"/>
          </p:nvPr>
        </p:nvSpPr>
        <p:spPr bwMode="auto">
          <a:xfrm>
            <a:off x="1270000" y="2819400"/>
            <a:ext cx="4953000" cy="5842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pyrus" charset="0"/>
              </a:rPr>
              <a:t>Click to edit Master text styles</a:t>
            </a:r>
          </a:p>
          <a:p>
            <a:pPr lvl="1"/>
            <a:r>
              <a:rPr lang="en-US" smtClean="0">
                <a:sym typeface="Papyrus" charset="0"/>
              </a:rPr>
              <a:t>Second level</a:t>
            </a:r>
          </a:p>
          <a:p>
            <a:pPr lvl="2"/>
            <a:r>
              <a:rPr lang="en-US" smtClean="0">
                <a:sym typeface="Papyrus" charset="0"/>
              </a:rPr>
              <a:t>Third level</a:t>
            </a:r>
          </a:p>
          <a:p>
            <a:pPr lvl="3"/>
            <a:r>
              <a:rPr lang="en-US" smtClean="0">
                <a:sym typeface="Papyrus" charset="0"/>
              </a:rPr>
              <a:t>Fourth level</a:t>
            </a:r>
          </a:p>
          <a:p>
            <a:pPr lvl="4"/>
            <a:r>
              <a:rPr lang="en-US" smtClean="0">
                <a:sym typeface="Papyrus" charset="0"/>
              </a:rPr>
              <a:t>Fifth level</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ctr" rtl="0" fontAlgn="base">
        <a:spcBef>
          <a:spcPct val="0"/>
        </a:spcBef>
        <a:spcAft>
          <a:spcPct val="0"/>
        </a:spcAft>
        <a:defRPr sz="7200">
          <a:solidFill>
            <a:schemeClr val="tx1"/>
          </a:solidFill>
          <a:latin typeface="+mj-lt"/>
          <a:ea typeface="+mj-ea"/>
          <a:cs typeface="+mj-cs"/>
          <a:sym typeface="Papyrus" charset="0"/>
        </a:defRPr>
      </a:lvl1pPr>
      <a:lvl2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2pPr>
      <a:lvl3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3pPr>
      <a:lvl4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4pPr>
      <a:lvl5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5pPr>
      <a:lvl6pPr marL="4572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6pPr>
      <a:lvl7pPr marL="9144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7pPr>
      <a:lvl8pPr marL="13716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8pPr>
      <a:lvl9pPr marL="18288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9pPr>
    </p:titleStyle>
    <p:bodyStyle>
      <a:lvl1pPr marL="6223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1pPr>
      <a:lvl2pPr marL="11430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2pPr>
      <a:lvl3pPr marL="16002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3pPr>
      <a:lvl4pPr marL="21209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4pPr>
      <a:lvl5pPr marL="26416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5pPr>
      <a:lvl6pPr marL="30988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6pPr>
      <a:lvl7pPr marL="35560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7pPr>
      <a:lvl8pPr marL="40132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8pPr>
      <a:lvl9pPr marL="4470400" indent="-393700" algn="l" rtl="0" fontAlgn="base">
        <a:spcBef>
          <a:spcPts val="2800"/>
        </a:spcBef>
        <a:spcAft>
          <a:spcPct val="0"/>
        </a:spcAft>
        <a:buSzPct val="46000"/>
        <a:buChar char="•"/>
        <a:defRPr sz="3200">
          <a:solidFill>
            <a:schemeClr val="tx1"/>
          </a:solidFill>
          <a:latin typeface="+mn-lt"/>
          <a:ea typeface="+mn-ea"/>
          <a:cs typeface="+mn-cs"/>
          <a:sym typeface="Papyru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1270000" y="635000"/>
            <a:ext cx="10464800" cy="21082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pyrus" charset="0"/>
              </a:rPr>
              <a:t>Click to edit Master title style</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p:txStyles>
    <p:titleStyle>
      <a:lvl1pPr algn="ctr" rtl="0" fontAlgn="base">
        <a:spcBef>
          <a:spcPct val="0"/>
        </a:spcBef>
        <a:spcAft>
          <a:spcPct val="0"/>
        </a:spcAft>
        <a:defRPr sz="7200">
          <a:solidFill>
            <a:schemeClr val="tx1"/>
          </a:solidFill>
          <a:latin typeface="+mj-lt"/>
          <a:ea typeface="+mj-ea"/>
          <a:cs typeface="+mj-cs"/>
          <a:sym typeface="Papyrus" charset="0"/>
        </a:defRPr>
      </a:lvl1pPr>
      <a:lvl2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2pPr>
      <a:lvl3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3pPr>
      <a:lvl4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4pPr>
      <a:lvl5pPr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5pPr>
      <a:lvl6pPr marL="4572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6pPr>
      <a:lvl7pPr marL="9144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7pPr>
      <a:lvl8pPr marL="13716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8pPr>
      <a:lvl9pPr marL="1828800" algn="ctr" rtl="0" fontAlgn="base">
        <a:spcBef>
          <a:spcPct val="0"/>
        </a:spcBef>
        <a:spcAft>
          <a:spcPct val="0"/>
        </a:spcAft>
        <a:defRPr sz="7200">
          <a:solidFill>
            <a:schemeClr val="tx1"/>
          </a:solidFill>
          <a:latin typeface="Papyrus" charset="0"/>
          <a:ea typeface="ヒラギノ角ゴ ProN W3" charset="0"/>
          <a:cs typeface="ヒラギノ角ゴ ProN W3" charset="0"/>
          <a:sym typeface="Papyrus" charset="0"/>
        </a:defRPr>
      </a:lvl9pPr>
    </p:titleStyle>
    <p:bodyStyle>
      <a:lvl1pPr marL="8636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1pPr>
      <a:lvl2pPr marL="15621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2pPr>
      <a:lvl3pPr marL="22733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3pPr>
      <a:lvl4pPr marL="29845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4pPr>
      <a:lvl5pPr marL="37084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5pPr>
      <a:lvl6pPr marL="41656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6pPr>
      <a:lvl7pPr marL="46228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7pPr>
      <a:lvl8pPr marL="50800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8pPr>
      <a:lvl9pPr marL="5537200" indent="-558800" algn="l" rtl="0" fontAlgn="base">
        <a:spcBef>
          <a:spcPts val="1200"/>
        </a:spcBef>
        <a:spcAft>
          <a:spcPct val="0"/>
        </a:spcAft>
        <a:buSzPct val="46000"/>
        <a:buChar char="•"/>
        <a:defRPr sz="4200">
          <a:solidFill>
            <a:schemeClr val="tx1"/>
          </a:solidFill>
          <a:latin typeface="+mn-lt"/>
          <a:ea typeface="+mn-ea"/>
          <a:cs typeface="+mn-cs"/>
          <a:sym typeface="Papyru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http://upload.wikimedia.org/wikipedia/commons/3/3d/Canon_BJ-10v_Lite_inkjet_printer_with_Scale.JPG" TargetMode="Externa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File:Metal_movable_type.jpg#filehistory" TargetMode="External"/><Relationship Id="rId3" Type="http://schemas.openxmlformats.org/officeDocument/2006/relationships/hyperlink" Target="http://www.historyguide.org/intellect/press.html" TargetMode="External"/><Relationship Id="rId7" Type="http://schemas.openxmlformats.org/officeDocument/2006/relationships/hyperlink" Target="http://socrates.berkeley.edu/~scotch/innovation/inventing-injet.htm" TargetMode="External"/><Relationship Id="rId12" Type="http://schemas.openxmlformats.org/officeDocument/2006/relationships/hyperlink" Target="http://en.wikipedia.org/wiki/File:Canon_BJ-10v_Lite_inkjet_printer_with_Scale.JPG" TargetMode="Externa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hyperlink" Target="http://alumni.media.mit.edu/~yarin/laser/laser_printing.html" TargetMode="External"/><Relationship Id="rId11" Type="http://schemas.openxmlformats.org/officeDocument/2006/relationships/hyperlink" Target="http://en.wikipedia.org/wiki/File:Hp_laserjet_4200dtns.jpg" TargetMode="External"/><Relationship Id="rId5" Type="http://schemas.openxmlformats.org/officeDocument/2006/relationships/hyperlink" Target="http://web.mit.edu/invent/iow/carlson.html" TargetMode="External"/><Relationship Id="rId10" Type="http://schemas.openxmlformats.org/officeDocument/2006/relationships/hyperlink" Target="http://en.wikipedia.org/wiki/File:Photocopier-Xerox-2004.jpg" TargetMode="External"/><Relationship Id="rId4" Type="http://schemas.openxmlformats.org/officeDocument/2006/relationships/hyperlink" Target="http://graphics.tech.uh.edu/courses/3350/materials/history-of-litho.pdf" TargetMode="External"/><Relationship Id="rId9" Type="http://schemas.openxmlformats.org/officeDocument/2006/relationships/hyperlink" Target="http://en.wikipedia.org/wiki/File:Litography_press_with_map_of_Moosburg_02.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upload.wikimedia.org/wikipedia/commons/1/17/Handtiegelpresse_von_1811.jpg" TargetMode="Externa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hyperlink" Target="http://upload.wikimedia.org/wikipedia/commons/f/fd/Litography_press_with_map_of_Moosburg_02.jpg" TargetMode="Externa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hyperlink" Target="http://upload.wikimedia.org/wikipedia/commons/2/23/Photocopier-Xerox-2004.jpg" TargetMode="Externa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hyperlink" Target="http://upload.wikimedia.org/wikipedia/en/b/b8/Hp_laserjet_4200dtns.jpg" TargetMode="Externa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1270000" y="635000"/>
            <a:ext cx="10464800" cy="2082800"/>
          </a:xfrm>
          <a:ln/>
        </p:spPr>
        <p:txBody>
          <a:bodyPr/>
          <a:lstStyle/>
          <a:p>
            <a:r>
              <a:rPr lang="en-US" dirty="0" smtClean="0"/>
              <a:t/>
            </a:r>
            <a:br>
              <a:rPr lang="en-US" dirty="0" smtClean="0"/>
            </a:br>
            <a:r>
              <a:rPr lang="en-US" dirty="0" smtClean="0"/>
              <a:t/>
            </a:r>
            <a:br>
              <a:rPr lang="en-US" dirty="0" smtClean="0"/>
            </a:br>
            <a:r>
              <a:rPr lang="en-US" dirty="0" smtClean="0"/>
              <a:t>The </a:t>
            </a:r>
            <a:r>
              <a:rPr lang="en-US" dirty="0"/>
              <a:t>History of Printing</a:t>
            </a:r>
            <a:br>
              <a:rPr lang="en-US" dirty="0"/>
            </a:br>
            <a:r>
              <a:rPr lang="en-US" sz="1800" dirty="0"/>
              <a:t>By Kelly Dunn</a:t>
            </a:r>
            <a:br>
              <a:rPr lang="en-US" sz="1800" dirty="0"/>
            </a:br>
            <a:r>
              <a:rPr lang="en-US" dirty="0"/>
              <a:t/>
            </a:r>
            <a:br>
              <a:rPr lang="en-US" dirty="0"/>
            </a:br>
            <a:endParaRPr lang="en-US" dirty="0"/>
          </a:p>
        </p:txBody>
      </p:sp>
      <p:sp>
        <p:nvSpPr>
          <p:cNvPr id="13314" name="Rectangle 2"/>
          <p:cNvSpPr>
            <a:spLocks noGrp="1" noChangeArrowheads="1"/>
          </p:cNvSpPr>
          <p:nvPr>
            <p:ph type="body" idx="1"/>
          </p:nvPr>
        </p:nvSpPr>
        <p:spPr>
          <a:ln/>
        </p:spPr>
        <p:txBody>
          <a:bodyPr/>
          <a:lstStyle/>
          <a:p>
            <a:pPr marL="673100">
              <a:buFontTx/>
              <a:buBlip>
                <a:blip r:embed="rId3"/>
              </a:buBlip>
            </a:pPr>
            <a:r>
              <a:rPr lang="en-US" sz="1800"/>
              <a:t>How has the advent and development of printing had an impact on the educational world?</a:t>
            </a:r>
          </a:p>
          <a:p>
            <a:pPr marL="673100">
              <a:buFontTx/>
              <a:buBlip>
                <a:blip r:embed="rId3"/>
              </a:buBlip>
            </a:pPr>
            <a:r>
              <a:rPr lang="en-US" sz="1800"/>
              <a:t>How has printing improved communication and efficiency?</a:t>
            </a:r>
          </a:p>
          <a:p>
            <a:pPr marL="673100">
              <a:buFontTx/>
              <a:buBlip>
                <a:blip r:embed="rId3"/>
              </a:buBlip>
            </a:pPr>
            <a:r>
              <a:rPr lang="en-US" sz="1800"/>
              <a:t>What social class or group of people has been affected most by improvements in printing?</a:t>
            </a:r>
          </a:p>
          <a:p>
            <a:pPr marL="673100">
              <a:buFontTx/>
              <a:buBlip>
                <a:blip r:embed="rId3"/>
              </a:buBlip>
            </a:pPr>
            <a:r>
              <a:rPr lang="en-US" sz="1800"/>
              <a:t>What other technologies and industries were aided by the invention of printing?</a:t>
            </a:r>
          </a:p>
        </p:txBody>
      </p:sp>
      <p:sp>
        <p:nvSpPr>
          <p:cNvPr id="13315" name="Rectangle 3"/>
          <p:cNvSpPr>
            <a:spLocks/>
          </p:cNvSpPr>
          <p:nvPr/>
        </p:nvSpPr>
        <p:spPr bwMode="auto">
          <a:xfrm>
            <a:off x="6858000" y="2673350"/>
            <a:ext cx="1077913" cy="571500"/>
          </a:xfrm>
          <a:prstGeom prst="rect">
            <a:avLst/>
          </a:prstGeom>
          <a:noFill/>
          <a:ln w="12700" cap="flat">
            <a:noFill/>
            <a:miter lim="800000"/>
            <a:headEnd type="none" w="med" len="med"/>
            <a:tailEnd type="none" w="med" len="med"/>
          </a:ln>
        </p:spPr>
        <p:txBody>
          <a:bodyPr wrap="none" lIns="0" tIns="0" rIns="0" bIns="0" anchor="ctr">
            <a:spAutoFit/>
          </a:bodyPr>
          <a:lstStyle/>
          <a:p>
            <a:r>
              <a:rPr lang="en-US" sz="2400">
                <a:solidFill>
                  <a:schemeClr val="tx1"/>
                </a:solidFill>
                <a:ea typeface="Papyrus" charset="0"/>
                <a:cs typeface="Papyrus" charset="0"/>
              </a:rPr>
              <a:t>Topics:</a:t>
            </a:r>
          </a:p>
        </p:txBody>
      </p:sp>
      <p:sp>
        <p:nvSpPr>
          <p:cNvPr id="13316" name="Rectangle 4"/>
          <p:cNvSpPr>
            <a:spLocks/>
          </p:cNvSpPr>
          <p:nvPr/>
        </p:nvSpPr>
        <p:spPr bwMode="auto">
          <a:xfrm>
            <a:off x="2247900" y="2673350"/>
            <a:ext cx="2728913" cy="571500"/>
          </a:xfrm>
          <a:prstGeom prst="rect">
            <a:avLst/>
          </a:prstGeom>
          <a:noFill/>
          <a:ln w="12700" cap="flat">
            <a:noFill/>
            <a:miter lim="800000"/>
            <a:headEnd type="none" w="med" len="med"/>
            <a:tailEnd type="none" w="med" len="med"/>
          </a:ln>
        </p:spPr>
        <p:txBody>
          <a:bodyPr wrap="none" lIns="0" tIns="0" rIns="0" bIns="0" anchor="ctr">
            <a:spAutoFit/>
          </a:bodyPr>
          <a:lstStyle/>
          <a:p>
            <a:r>
              <a:rPr lang="en-US" sz="2400">
                <a:solidFill>
                  <a:schemeClr val="tx1"/>
                </a:solidFill>
                <a:ea typeface="Papyrus" charset="0"/>
                <a:cs typeface="Papyrus" charset="0"/>
              </a:rPr>
              <a:t>Guiding Questions:</a:t>
            </a:r>
          </a:p>
        </p:txBody>
      </p:sp>
      <p:sp>
        <p:nvSpPr>
          <p:cNvPr id="13317" name="Rectangle 5"/>
          <p:cNvSpPr>
            <a:spLocks/>
          </p:cNvSpPr>
          <p:nvPr/>
        </p:nvSpPr>
        <p:spPr bwMode="auto">
          <a:xfrm>
            <a:off x="6311900" y="3225800"/>
            <a:ext cx="2171700" cy="3302000"/>
          </a:xfrm>
          <a:prstGeom prst="rect">
            <a:avLst/>
          </a:prstGeom>
          <a:noFill/>
          <a:ln w="12700" cap="flat">
            <a:noFill/>
            <a:miter lim="800000"/>
            <a:headEnd type="none" w="med" len="med"/>
            <a:tailEnd type="none" w="med" len="med"/>
          </a:ln>
        </p:spPr>
        <p:txBody>
          <a:bodyPr lIns="0" tIns="0" rIns="0" bIns="0" anchor="ctr"/>
          <a:lstStyle/>
          <a:p>
            <a:r>
              <a:rPr lang="en-US" sz="1800">
                <a:solidFill>
                  <a:schemeClr val="tx1"/>
                </a:solidFill>
                <a:ea typeface="Papyrus" charset="0"/>
                <a:cs typeface="Papyrus" charset="0"/>
              </a:rPr>
              <a:t>-The printing press</a:t>
            </a:r>
          </a:p>
          <a:p>
            <a:endParaRPr lang="en-US" sz="1800">
              <a:solidFill>
                <a:schemeClr val="tx1"/>
              </a:solidFill>
              <a:ea typeface="Papyrus" charset="0"/>
              <a:cs typeface="Papyrus" charset="0"/>
            </a:endParaRPr>
          </a:p>
          <a:p>
            <a:r>
              <a:rPr lang="en-US" sz="1800">
                <a:solidFill>
                  <a:schemeClr val="tx1"/>
                </a:solidFill>
                <a:ea typeface="Papyrus" charset="0"/>
                <a:cs typeface="Papyrus" charset="0"/>
              </a:rPr>
              <a:t>-Lithography</a:t>
            </a:r>
          </a:p>
          <a:p>
            <a:endParaRPr lang="en-US" sz="1800">
              <a:solidFill>
                <a:schemeClr val="tx1"/>
              </a:solidFill>
              <a:ea typeface="Papyrus" charset="0"/>
              <a:cs typeface="Papyrus" charset="0"/>
            </a:endParaRPr>
          </a:p>
          <a:p>
            <a:r>
              <a:rPr lang="en-US" sz="1800">
                <a:solidFill>
                  <a:schemeClr val="tx1"/>
                </a:solidFill>
                <a:ea typeface="Papyrus" charset="0"/>
                <a:cs typeface="Papyrus" charset="0"/>
              </a:rPr>
              <a:t>-The photocopier</a:t>
            </a:r>
          </a:p>
          <a:p>
            <a:endParaRPr lang="en-US" sz="1800">
              <a:solidFill>
                <a:schemeClr val="tx1"/>
              </a:solidFill>
              <a:ea typeface="Papyrus" charset="0"/>
              <a:cs typeface="Papyrus" charset="0"/>
            </a:endParaRPr>
          </a:p>
          <a:p>
            <a:r>
              <a:rPr lang="en-US" sz="1800">
                <a:solidFill>
                  <a:schemeClr val="tx1"/>
                </a:solidFill>
                <a:ea typeface="Papyrus" charset="0"/>
                <a:cs typeface="Papyrus" charset="0"/>
              </a:rPr>
              <a:t>-The laser Printer</a:t>
            </a:r>
          </a:p>
          <a:p>
            <a:endParaRPr lang="en-US" sz="1800">
              <a:solidFill>
                <a:schemeClr val="tx1"/>
              </a:solidFill>
              <a:ea typeface="Papyrus" charset="0"/>
              <a:cs typeface="Papyrus" charset="0"/>
            </a:endParaRPr>
          </a:p>
          <a:p>
            <a:r>
              <a:rPr lang="en-US" sz="1800">
                <a:solidFill>
                  <a:schemeClr val="tx1"/>
                </a:solidFill>
                <a:ea typeface="Papyrus" charset="0"/>
                <a:cs typeface="Papyrus" charset="0"/>
              </a:rPr>
              <a:t>-The inkjet printer</a:t>
            </a:r>
          </a:p>
        </p:txBody>
      </p:sp>
      <p:sp>
        <p:nvSpPr>
          <p:cNvPr id="13318" name="Line 6"/>
          <p:cNvSpPr>
            <a:spLocks noChangeShapeType="1"/>
          </p:cNvSpPr>
          <p:nvPr/>
        </p:nvSpPr>
        <p:spPr bwMode="auto">
          <a:xfrm>
            <a:off x="6223000" y="2832100"/>
            <a:ext cx="38100" cy="5524500"/>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13319" name="Line 7"/>
          <p:cNvSpPr>
            <a:spLocks noChangeShapeType="1"/>
          </p:cNvSpPr>
          <p:nvPr/>
        </p:nvSpPr>
        <p:spPr bwMode="auto">
          <a:xfrm>
            <a:off x="8585200" y="2882900"/>
            <a:ext cx="88900" cy="5473700"/>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pic>
        <p:nvPicPr>
          <p:cNvPr id="11266" name="Picture 2" descr="http://upload.wikimedia.org/wikipedia/commons/a/ae/Metal_movable_type.jpg"/>
          <p:cNvPicPr>
            <a:picLocks noChangeAspect="1" noChangeArrowheads="1"/>
          </p:cNvPicPr>
          <p:nvPr/>
        </p:nvPicPr>
        <p:blipFill>
          <a:blip r:embed="rId4" cstate="print"/>
          <a:srcRect/>
          <a:stretch>
            <a:fillRect/>
          </a:stretch>
        </p:blipFill>
        <p:spPr bwMode="auto">
          <a:xfrm rot="5400000">
            <a:off x="7473284" y="3905916"/>
            <a:ext cx="5906831" cy="3276600"/>
          </a:xfrm>
          <a:prstGeom prst="rect">
            <a:avLst/>
          </a:prstGeom>
          <a:noFill/>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11566525" cy="1652587"/>
          </a:xfrm>
        </p:spPr>
        <p:txBody>
          <a:bodyPr/>
          <a:lstStyle/>
          <a:p>
            <a:pPr algn="ctr"/>
            <a:r>
              <a:rPr lang="en-US" sz="3600" dirty="0" smtClean="0"/>
              <a:t>Inkjet Printer</a:t>
            </a:r>
            <a:endParaRPr lang="en-US" sz="3600" dirty="0"/>
          </a:p>
        </p:txBody>
      </p:sp>
      <p:sp>
        <p:nvSpPr>
          <p:cNvPr id="4" name="Text Placeholder 3"/>
          <p:cNvSpPr>
            <a:spLocks noGrp="1"/>
          </p:cNvSpPr>
          <p:nvPr>
            <p:ph type="body" sz="half" idx="2"/>
          </p:nvPr>
        </p:nvSpPr>
        <p:spPr/>
        <p:txBody>
          <a:bodyPr/>
          <a:lstStyle/>
          <a:p>
            <a:r>
              <a:rPr lang="en-US" sz="2400" dirty="0" smtClean="0"/>
              <a:t>-Initially slower and messier than contemporary laser printers</a:t>
            </a:r>
          </a:p>
          <a:p>
            <a:r>
              <a:rPr lang="en-US" sz="2400" dirty="0" smtClean="0"/>
              <a:t>-Commercially introduced in the 1980’s, but similar technology had existed since 1867 and the first continuous inkjet printer was developed in 1951</a:t>
            </a:r>
          </a:p>
          <a:p>
            <a:r>
              <a:rPr lang="en-US" sz="2400" dirty="0" smtClean="0"/>
              <a:t>-After further refinement of the technology the inkjet printer was just as accurate and efficient as the laser printer, but had a considerably lower price tag</a:t>
            </a:r>
          </a:p>
          <a:p>
            <a:r>
              <a:rPr lang="en-US" sz="2400" dirty="0" smtClean="0"/>
              <a:t>-Facilitated more widespread use of color prints</a:t>
            </a:r>
            <a:endParaRPr lang="en-US" sz="2400" dirty="0"/>
          </a:p>
        </p:txBody>
      </p:sp>
      <p:cxnSp>
        <p:nvCxnSpPr>
          <p:cNvPr id="6" name="Straight Connector 5"/>
          <p:cNvCxnSpPr/>
          <p:nvPr/>
        </p:nvCxnSpPr>
        <p:spPr bwMode="auto">
          <a:xfrm>
            <a:off x="635000" y="1905000"/>
            <a:ext cx="11582400" cy="7620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pic>
        <p:nvPicPr>
          <p:cNvPr id="2050" name="Picture 2" descr="File:Canon BJ-10v Lite inkjet printer with Scale.JPG">
            <a:hlinkClick r:id="rId3"/>
          </p:cNvPr>
          <p:cNvPicPr>
            <a:picLocks noChangeAspect="1" noChangeArrowheads="1"/>
          </p:cNvPicPr>
          <p:nvPr/>
        </p:nvPicPr>
        <p:blipFill>
          <a:blip r:embed="rId4" cstate="print"/>
          <a:srcRect/>
          <a:stretch>
            <a:fillRect/>
          </a:stretch>
        </p:blipFill>
        <p:spPr bwMode="auto">
          <a:xfrm>
            <a:off x="5664200" y="2438400"/>
            <a:ext cx="6076950" cy="571500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600" y="914400"/>
            <a:ext cx="10464800" cy="1422400"/>
          </a:xfrm>
        </p:spPr>
        <p:txBody>
          <a:bodyPr/>
          <a:lstStyle/>
          <a:p>
            <a:r>
              <a:rPr lang="en-US" sz="3600" dirty="0" smtClean="0"/>
              <a:t>Bibliography</a:t>
            </a:r>
            <a:br>
              <a:rPr lang="en-US" sz="3600" dirty="0" smtClean="0"/>
            </a:br>
            <a:endParaRPr lang="en-US" sz="3600" dirty="0"/>
          </a:p>
        </p:txBody>
      </p:sp>
      <p:cxnSp>
        <p:nvCxnSpPr>
          <p:cNvPr id="7" name="Straight Connector 6"/>
          <p:cNvCxnSpPr/>
          <p:nvPr/>
        </p:nvCxnSpPr>
        <p:spPr bwMode="auto">
          <a:xfrm flipV="1">
            <a:off x="558800" y="1752600"/>
            <a:ext cx="11734800" cy="7620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sp>
        <p:nvSpPr>
          <p:cNvPr id="9" name="TextBox 8"/>
          <p:cNvSpPr txBox="1"/>
          <p:nvPr/>
        </p:nvSpPr>
        <p:spPr>
          <a:xfrm>
            <a:off x="1549400" y="1981200"/>
            <a:ext cx="9525000" cy="10618291"/>
          </a:xfrm>
          <a:prstGeom prst="rect">
            <a:avLst/>
          </a:prstGeom>
          <a:noFill/>
        </p:spPr>
        <p:txBody>
          <a:bodyPr wrap="square" rtlCol="0">
            <a:spAutoFit/>
          </a:bodyPr>
          <a:lstStyle/>
          <a:p>
            <a:r>
              <a:rPr lang="en-US" sz="1800" dirty="0" smtClean="0"/>
              <a:t>Steven </a:t>
            </a:r>
            <a:r>
              <a:rPr lang="en-US" sz="1800" dirty="0" err="1" smtClean="0"/>
              <a:t>Kreis</a:t>
            </a:r>
            <a:r>
              <a:rPr lang="en-US" sz="1800" dirty="0" smtClean="0"/>
              <a:t>, The Printing Press, 5/13/2004, access date: 9/8/2010, </a:t>
            </a:r>
            <a:r>
              <a:rPr lang="en-US" sz="1800" dirty="0" smtClean="0">
                <a:hlinkClick r:id="rId3"/>
              </a:rPr>
              <a:t>http://www.historyguide.org/intellect/press.html</a:t>
            </a:r>
            <a:endParaRPr lang="en-US" sz="1800" dirty="0" smtClean="0"/>
          </a:p>
          <a:p>
            <a:endParaRPr lang="en-US" sz="1800" dirty="0" smtClean="0"/>
          </a:p>
          <a:p>
            <a:r>
              <a:rPr lang="en-US" sz="1800" dirty="0" smtClean="0"/>
              <a:t>The History of Lithography, 10/9/08, access date: 9/14/2010, </a:t>
            </a:r>
            <a:r>
              <a:rPr lang="en-US" sz="1800" dirty="0" smtClean="0">
                <a:hlinkClick r:id="rId4"/>
              </a:rPr>
              <a:t>http://graphics.tech.uh.edu/courses/3350/materials/history-of-litho.pdf</a:t>
            </a:r>
            <a:endParaRPr lang="en-US" sz="1800" dirty="0" smtClean="0"/>
          </a:p>
          <a:p>
            <a:endParaRPr lang="en-US" sz="1800" dirty="0" smtClean="0"/>
          </a:p>
          <a:p>
            <a:r>
              <a:rPr lang="en-US" sz="1800" dirty="0" smtClean="0"/>
              <a:t>The Photocopier, May 1997, access date: 9/14/2010, </a:t>
            </a:r>
            <a:r>
              <a:rPr lang="en-US" sz="1800" dirty="0" smtClean="0">
                <a:hlinkClick r:id="rId5"/>
              </a:rPr>
              <a:t>http://web.mit.edu/invent/iow/carlson.html</a:t>
            </a:r>
            <a:endParaRPr lang="en-US" sz="1800" dirty="0" smtClean="0"/>
          </a:p>
          <a:p>
            <a:endParaRPr lang="en-US" sz="1800" dirty="0" smtClean="0"/>
          </a:p>
          <a:p>
            <a:r>
              <a:rPr lang="en-US" sz="1800" dirty="0" smtClean="0"/>
              <a:t>History of Laser Printer, access date: 9/14/2010, </a:t>
            </a:r>
            <a:r>
              <a:rPr lang="en-US" sz="1800" dirty="0" smtClean="0">
                <a:hlinkClick r:id="rId6"/>
              </a:rPr>
              <a:t>http://alumni.media.mit.edu/~yarin/laser/laser_printing.html</a:t>
            </a:r>
            <a:endParaRPr lang="en-US" sz="1800" dirty="0" smtClean="0"/>
          </a:p>
          <a:p>
            <a:endParaRPr lang="en-US" sz="1800" dirty="0" smtClean="0"/>
          </a:p>
          <a:p>
            <a:r>
              <a:rPr lang="en-US" sz="1800" dirty="0" smtClean="0"/>
              <a:t>Spitting Image, September 19, 2002, access date: 1/14/2010, </a:t>
            </a:r>
            <a:r>
              <a:rPr lang="en-US" sz="1800" dirty="0" smtClean="0">
                <a:hlinkClick r:id="rId7"/>
              </a:rPr>
              <a:t>http://socrates.berkeley.edu/~scotch/innovation/inventing-injet.htm</a:t>
            </a:r>
            <a:endParaRPr lang="en-US" sz="1800" dirty="0" smtClean="0"/>
          </a:p>
          <a:p>
            <a:endParaRPr lang="en-US" sz="1800" dirty="0" smtClean="0"/>
          </a:p>
          <a:p>
            <a:r>
              <a:rPr lang="en-US" sz="1800" dirty="0" smtClean="0"/>
              <a:t>Photos:</a:t>
            </a:r>
          </a:p>
          <a:p>
            <a:r>
              <a:rPr lang="en-US" sz="1800" dirty="0" smtClean="0">
                <a:hlinkClick r:id="rId8"/>
              </a:rPr>
              <a:t>http://en.wikipedia.org/wiki/File:Metal_movable_type.jpg#filehistory</a:t>
            </a:r>
            <a:endParaRPr lang="en-US" sz="1800" dirty="0" smtClean="0"/>
          </a:p>
          <a:p>
            <a:endParaRPr lang="en-US" sz="1800" dirty="0" smtClean="0"/>
          </a:p>
          <a:p>
            <a:r>
              <a:rPr lang="en-US" sz="1800" dirty="0" smtClean="0">
                <a:hlinkClick r:id="rId9"/>
              </a:rPr>
              <a:t>http://en.wikipedia.org/wiki/File:Litography_press_with_map_of_Moosburg_02.jpg</a:t>
            </a:r>
            <a:endParaRPr lang="en-US" sz="1800" dirty="0" smtClean="0"/>
          </a:p>
          <a:p>
            <a:endParaRPr lang="en-US" sz="1800" dirty="0" smtClean="0"/>
          </a:p>
          <a:p>
            <a:r>
              <a:rPr lang="en-US" sz="1800" dirty="0" smtClean="0">
                <a:hlinkClick r:id="rId10"/>
              </a:rPr>
              <a:t>http://</a:t>
            </a:r>
            <a:r>
              <a:rPr lang="en-US" sz="1800" dirty="0" smtClean="0">
                <a:hlinkClick r:id="rId10"/>
              </a:rPr>
              <a:t>en.wikipedia.org/wiki/File:Photocopier-Xerox-2004.jpg</a:t>
            </a:r>
            <a:endParaRPr lang="en-US" sz="1800" dirty="0" smtClean="0"/>
          </a:p>
          <a:p>
            <a:endParaRPr lang="en-US" sz="1800" dirty="0" smtClean="0"/>
          </a:p>
          <a:p>
            <a:r>
              <a:rPr lang="en-US" sz="1800" dirty="0" smtClean="0">
                <a:hlinkClick r:id="rId11"/>
              </a:rPr>
              <a:t>http://</a:t>
            </a:r>
            <a:r>
              <a:rPr lang="en-US" sz="1800" dirty="0" smtClean="0">
                <a:hlinkClick r:id="rId11"/>
              </a:rPr>
              <a:t>en.wikipedia.org/wiki/File:Hp_laserjet_4200dtns.jpg</a:t>
            </a:r>
            <a:endParaRPr lang="en-US" sz="1800" dirty="0" smtClean="0"/>
          </a:p>
          <a:p>
            <a:endParaRPr lang="en-US" sz="1800" dirty="0" smtClean="0"/>
          </a:p>
          <a:p>
            <a:r>
              <a:rPr lang="en-US" sz="1800" dirty="0" smtClean="0">
                <a:hlinkClick r:id="rId12"/>
              </a:rPr>
              <a:t>http://</a:t>
            </a:r>
            <a:r>
              <a:rPr lang="en-US" sz="1800" dirty="0" smtClean="0">
                <a:hlinkClick r:id="rId12"/>
              </a:rPr>
              <a:t>en.wikipedia.org/wiki/File:Canon_BJ-10v_Lite_inkjet_printer_with_Scale.JPG</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r>
              <a:rPr lang="en-US" sz="1800" dirty="0" smtClean="0"/>
              <a:t> </a:t>
            </a:r>
            <a:endParaRPr lang="en-US"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1270000" y="635000"/>
            <a:ext cx="10464800" cy="3200400"/>
          </a:xfrm>
          <a:ln/>
        </p:spPr>
        <p:txBody>
          <a:bodyPr/>
          <a:lstStyle/>
          <a:p>
            <a:r>
              <a:rPr lang="en-US" sz="4800" dirty="0"/>
              <a:t>How has the advent and development of printing had an effect on the educational world?</a:t>
            </a:r>
          </a:p>
        </p:txBody>
      </p:sp>
      <p:sp>
        <p:nvSpPr>
          <p:cNvPr id="14338" name="Rectangle 2"/>
          <p:cNvSpPr>
            <a:spLocks/>
          </p:cNvSpPr>
          <p:nvPr/>
        </p:nvSpPr>
        <p:spPr bwMode="auto">
          <a:xfrm>
            <a:off x="1397000" y="4419600"/>
            <a:ext cx="10109200" cy="2590800"/>
          </a:xfrm>
          <a:prstGeom prst="rect">
            <a:avLst/>
          </a:prstGeom>
          <a:noFill/>
          <a:ln w="12700" cap="flat">
            <a:noFill/>
            <a:miter lim="800000"/>
            <a:headEnd type="none" w="med" len="med"/>
            <a:tailEnd type="none" w="med" len="med"/>
          </a:ln>
        </p:spPr>
        <p:txBody>
          <a:bodyPr lIns="0" tIns="0" rIns="0" bIns="0" anchor="ctr"/>
          <a:lstStyle/>
          <a:p>
            <a:pPr marL="342900" algn="l"/>
            <a:r>
              <a:rPr lang="en-US" sz="2800" dirty="0">
                <a:solidFill>
                  <a:schemeClr val="tx1"/>
                </a:solidFill>
                <a:ea typeface="Papyrus" charset="0"/>
                <a:cs typeface="Papyrus" charset="0"/>
              </a:rPr>
              <a:t>Since the invention of printing, books and newsprint became much more widely accessible commodities.  Although printed books were initially very expensive, they were far cheaper than hand-written copies.  As a result, literacy percentages began to rise.  Children from poorer families were able to have a proper education.  Schools became much larger and the educational systems of the time expanded to incorporate more students.  Printing also reduced the number of errors that occurred in hand-written book copies and texts were more universally consistent, which gave scholars an even starting point to base their works on.</a:t>
            </a:r>
          </a:p>
        </p:txBody>
      </p:sp>
      <p:sp>
        <p:nvSpPr>
          <p:cNvPr id="14339" name="Line 3"/>
          <p:cNvSpPr>
            <a:spLocks noChangeShapeType="1"/>
          </p:cNvSpPr>
          <p:nvPr/>
        </p:nvSpPr>
        <p:spPr bwMode="auto">
          <a:xfrm>
            <a:off x="977900" y="3390900"/>
            <a:ext cx="11049000" cy="0"/>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1244600" y="990600"/>
            <a:ext cx="10464800" cy="2108200"/>
          </a:xfrm>
          <a:ln/>
        </p:spPr>
        <p:txBody>
          <a:bodyPr/>
          <a:lstStyle/>
          <a:p>
            <a:r>
              <a:rPr lang="en-US" sz="4800" dirty="0"/>
              <a:t>How has printing improved communication and efficiency?</a:t>
            </a:r>
            <a:br>
              <a:rPr lang="en-US" sz="4800" dirty="0"/>
            </a:br>
            <a:endParaRPr lang="en-US" sz="4800" dirty="0"/>
          </a:p>
        </p:txBody>
      </p:sp>
      <p:sp>
        <p:nvSpPr>
          <p:cNvPr id="15362" name="Rectangle 2"/>
          <p:cNvSpPr>
            <a:spLocks/>
          </p:cNvSpPr>
          <p:nvPr/>
        </p:nvSpPr>
        <p:spPr bwMode="auto">
          <a:xfrm>
            <a:off x="1320800" y="4343400"/>
            <a:ext cx="10464800" cy="2590800"/>
          </a:xfrm>
          <a:prstGeom prst="rect">
            <a:avLst/>
          </a:prstGeom>
          <a:noFill/>
          <a:ln w="12700" cap="flat">
            <a:noFill/>
            <a:miter lim="800000"/>
            <a:headEnd type="none" w="med" len="med"/>
            <a:tailEnd type="none" w="med" len="med"/>
          </a:ln>
        </p:spPr>
        <p:txBody>
          <a:bodyPr lIns="0" tIns="0" rIns="0" bIns="0" anchor="ctr"/>
          <a:lstStyle/>
          <a:p>
            <a:pPr marL="342900" algn="l"/>
            <a:r>
              <a:rPr lang="en-US" sz="2800" dirty="0">
                <a:solidFill>
                  <a:schemeClr val="tx1"/>
                </a:solidFill>
                <a:ea typeface="Papyrus" charset="0"/>
                <a:cs typeface="Papyrus" charset="0"/>
              </a:rPr>
              <a:t>Printing has allowed for information circulation to increase dramatically.  As early as the printing press we are able to see the new invention put to such uses as the distribution of religious texts.  Later in the history of printing, large newspaper industries form and are able to report events with increased rapidity over a larger area of distribution.  With the advent of the photocopier, businesses were able to circulate company documents without having to have someone copy them over, or pay for expensive printing presses.  This allowed for companies to increase their efficiency dramatically while simultaneously lowering their overhead costs.</a:t>
            </a:r>
          </a:p>
        </p:txBody>
      </p:sp>
      <p:sp>
        <p:nvSpPr>
          <p:cNvPr id="15363" name="Line 3"/>
          <p:cNvSpPr>
            <a:spLocks noChangeShapeType="1"/>
          </p:cNvSpPr>
          <p:nvPr/>
        </p:nvSpPr>
        <p:spPr bwMode="auto">
          <a:xfrm rot="10800000" flipH="1">
            <a:off x="1270000" y="2767013"/>
            <a:ext cx="10477500" cy="26987"/>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ln/>
        </p:spPr>
        <p:txBody>
          <a:bodyPr/>
          <a:lstStyle/>
          <a:p>
            <a:r>
              <a:rPr lang="en-US" sz="3600"/>
              <a:t>What social class or group of people has been affected most by improvements in printing? </a:t>
            </a:r>
          </a:p>
        </p:txBody>
      </p:sp>
      <p:sp>
        <p:nvSpPr>
          <p:cNvPr id="16386" name="Line 2"/>
          <p:cNvSpPr>
            <a:spLocks noChangeShapeType="1"/>
          </p:cNvSpPr>
          <p:nvPr/>
        </p:nvSpPr>
        <p:spPr bwMode="auto">
          <a:xfrm rot="10800000" flipH="1">
            <a:off x="1409700" y="2335213"/>
            <a:ext cx="10185400" cy="14287"/>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16387" name="Rectangle 3"/>
          <p:cNvSpPr>
            <a:spLocks/>
          </p:cNvSpPr>
          <p:nvPr/>
        </p:nvSpPr>
        <p:spPr bwMode="auto">
          <a:xfrm>
            <a:off x="1473200" y="4038600"/>
            <a:ext cx="10185400" cy="2235200"/>
          </a:xfrm>
          <a:prstGeom prst="rect">
            <a:avLst/>
          </a:prstGeom>
          <a:noFill/>
          <a:ln w="12700" cap="flat">
            <a:noFill/>
            <a:miter lim="800000"/>
            <a:headEnd type="none" w="med" len="med"/>
            <a:tailEnd type="none" w="med" len="med"/>
          </a:ln>
        </p:spPr>
        <p:txBody>
          <a:bodyPr lIns="0" tIns="0" rIns="0" bIns="0" anchor="ctr"/>
          <a:lstStyle/>
          <a:p>
            <a:pPr marL="342900" algn="l"/>
            <a:r>
              <a:rPr lang="en-US" sz="2800" dirty="0">
                <a:solidFill>
                  <a:schemeClr val="tx1"/>
                </a:solidFill>
                <a:ea typeface="Papyrus" charset="0"/>
                <a:cs typeface="Papyrus" charset="0"/>
              </a:rPr>
              <a:t>Printing brought with it many changes within society.  Widespread literacy and education helped with the creation of a middle class.  Poorer people and craftsman were greatly affected by the new access to information.  The business and news world also benefitted greatly from new access to information and more efficient means of transferring and communicating ideas.  To a degree, scholars also had greater access to consistent information and were thus affected as well.  In short, the middle and lower classes were the most heavily impacted groups.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ln/>
        </p:spPr>
        <p:txBody>
          <a:bodyPr/>
          <a:lstStyle/>
          <a:p>
            <a:r>
              <a:rPr lang="en-US" sz="3600"/>
              <a:t>What other technologies and industries were aided by the invention of printing?</a:t>
            </a:r>
          </a:p>
        </p:txBody>
      </p:sp>
      <p:sp>
        <p:nvSpPr>
          <p:cNvPr id="17410" name="Rectangle 2"/>
          <p:cNvSpPr>
            <a:spLocks/>
          </p:cNvSpPr>
          <p:nvPr/>
        </p:nvSpPr>
        <p:spPr bwMode="auto">
          <a:xfrm>
            <a:off x="1244600" y="3810000"/>
            <a:ext cx="10464800" cy="3302000"/>
          </a:xfrm>
          <a:prstGeom prst="rect">
            <a:avLst/>
          </a:prstGeom>
          <a:noFill/>
          <a:ln w="12700" cap="flat">
            <a:noFill/>
            <a:miter lim="800000"/>
            <a:headEnd type="none" w="med" len="med"/>
            <a:tailEnd type="none" w="med" len="med"/>
          </a:ln>
        </p:spPr>
        <p:txBody>
          <a:bodyPr lIns="0" tIns="0" rIns="0" bIns="0" anchor="ctr"/>
          <a:lstStyle/>
          <a:p>
            <a:pPr marL="342900" algn="l"/>
            <a:r>
              <a:rPr lang="en-US" sz="2800" dirty="0">
                <a:solidFill>
                  <a:schemeClr val="tx1"/>
                </a:solidFill>
                <a:ea typeface="Papyrus" charset="0"/>
                <a:cs typeface="Papyrus" charset="0"/>
              </a:rPr>
              <a:t>It is difficult to find an industry or technology that has NOT been affected by the advent of printing.  Printing touches almost all aspects of technology simply due to its wide scope of applications.  Its aid human communication and interaction has allowed for technologies and ideas to spread very efficiently and remain in existence.  The printing business most directly influenced the educational, corporate, and journalistic industries for obvious reasons.  Printing also aided the development of word processors.  With chemical and inkjet printing came new discoveries in the scientific field.  It is impossible to specify everything that has been affected by the invention of printing, but it suffices to say that the industry has touched almost every aspect of the modern world.</a:t>
            </a:r>
          </a:p>
        </p:txBody>
      </p:sp>
      <p:sp>
        <p:nvSpPr>
          <p:cNvPr id="17411" name="Line 3"/>
          <p:cNvSpPr>
            <a:spLocks noChangeShapeType="1"/>
          </p:cNvSpPr>
          <p:nvPr/>
        </p:nvSpPr>
        <p:spPr bwMode="auto">
          <a:xfrm>
            <a:off x="1346200" y="2514600"/>
            <a:ext cx="10439400" cy="49213"/>
          </a:xfrm>
          <a:prstGeom prst="line">
            <a:avLst/>
          </a:prstGeom>
          <a:no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4064000" y="228600"/>
            <a:ext cx="4278313" cy="1652587"/>
          </a:xfrm>
          <a:ln/>
        </p:spPr>
        <p:txBody>
          <a:bodyPr/>
          <a:lstStyle/>
          <a:p>
            <a:r>
              <a:rPr lang="en-US" sz="3600" dirty="0" smtClean="0"/>
              <a:t>The Printing Press</a:t>
            </a:r>
            <a:endParaRPr lang="en-US" sz="3600" dirty="0"/>
          </a:p>
        </p:txBody>
      </p:sp>
      <p:sp>
        <p:nvSpPr>
          <p:cNvPr id="8" name="Text Placeholder 7"/>
          <p:cNvSpPr>
            <a:spLocks noGrp="1"/>
          </p:cNvSpPr>
          <p:nvPr>
            <p:ph type="body" sz="half" idx="2"/>
          </p:nvPr>
        </p:nvSpPr>
        <p:spPr>
          <a:xfrm>
            <a:off x="1397000" y="2209800"/>
            <a:ext cx="4278313" cy="6670675"/>
          </a:xfrm>
        </p:spPr>
        <p:txBody>
          <a:bodyPr/>
          <a:lstStyle/>
          <a:p>
            <a:r>
              <a:rPr lang="en-US" sz="2400" dirty="0" smtClean="0"/>
              <a:t>-Printing press and moveable type invented by Johannes Gutenberg (c. 1398-1468)</a:t>
            </a:r>
          </a:p>
          <a:p>
            <a:r>
              <a:rPr lang="en-US" sz="2400" dirty="0" smtClean="0"/>
              <a:t>-Paper money became widespread</a:t>
            </a:r>
          </a:p>
          <a:p>
            <a:r>
              <a:rPr lang="en-US" sz="2400" dirty="0" smtClean="0"/>
              <a:t>-Fed into the information revolution of the renaissance</a:t>
            </a:r>
          </a:p>
          <a:p>
            <a:r>
              <a:rPr lang="en-US" sz="2400" dirty="0" smtClean="0"/>
              <a:t>-Increased literacy and provided cheaper texts</a:t>
            </a:r>
          </a:p>
          <a:p>
            <a:r>
              <a:rPr lang="en-US" sz="2400" dirty="0" smtClean="0"/>
              <a:t>-Gutenberg printed the first bible</a:t>
            </a:r>
            <a:endParaRPr lang="en-US" sz="2400" dirty="0"/>
          </a:p>
        </p:txBody>
      </p:sp>
      <p:cxnSp>
        <p:nvCxnSpPr>
          <p:cNvPr id="4" name="Straight Connector 3"/>
          <p:cNvCxnSpPr/>
          <p:nvPr/>
        </p:nvCxnSpPr>
        <p:spPr bwMode="auto">
          <a:xfrm>
            <a:off x="1320800" y="1905000"/>
            <a:ext cx="10210800" cy="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pic>
        <p:nvPicPr>
          <p:cNvPr id="5" name="Picture 2" descr="File:Handtiegelpresse von 1811.jpg">
            <a:hlinkClick r:id="rId3"/>
          </p:cNvPr>
          <p:cNvPicPr>
            <a:picLocks noChangeAspect="1" noChangeArrowheads="1"/>
          </p:cNvPicPr>
          <p:nvPr/>
        </p:nvPicPr>
        <p:blipFill>
          <a:blip r:embed="rId4" cstate="print"/>
          <a:srcRect/>
          <a:stretch>
            <a:fillRect/>
          </a:stretch>
        </p:blipFill>
        <p:spPr bwMode="auto">
          <a:xfrm>
            <a:off x="6807200" y="2590800"/>
            <a:ext cx="4013200" cy="6019800"/>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38200"/>
            <a:ext cx="11566525" cy="1203325"/>
          </a:xfrm>
        </p:spPr>
        <p:txBody>
          <a:bodyPr/>
          <a:lstStyle/>
          <a:p>
            <a:pPr algn="ctr"/>
            <a:r>
              <a:rPr lang="en-US" sz="3600" dirty="0" smtClean="0"/>
              <a:t>Lithography</a:t>
            </a:r>
            <a:endParaRPr lang="en-US" sz="3600" dirty="0"/>
          </a:p>
        </p:txBody>
      </p:sp>
      <p:sp>
        <p:nvSpPr>
          <p:cNvPr id="4" name="Text Placeholder 3"/>
          <p:cNvSpPr>
            <a:spLocks noGrp="1"/>
          </p:cNvSpPr>
          <p:nvPr>
            <p:ph type="body" sz="half" idx="2"/>
          </p:nvPr>
        </p:nvSpPr>
        <p:spPr>
          <a:xfrm>
            <a:off x="863600" y="2286000"/>
            <a:ext cx="4278313" cy="6670675"/>
          </a:xfrm>
        </p:spPr>
        <p:txBody>
          <a:bodyPr/>
          <a:lstStyle/>
          <a:p>
            <a:r>
              <a:rPr lang="en-US" sz="2400" dirty="0" smtClean="0"/>
              <a:t>-First chemical printing method (used properties of oil and water to create prints)</a:t>
            </a:r>
          </a:p>
          <a:p>
            <a:r>
              <a:rPr lang="en-US" sz="2400" dirty="0" smtClean="0"/>
              <a:t>-Invented by </a:t>
            </a:r>
            <a:r>
              <a:rPr lang="en-US" sz="2400" dirty="0" err="1" smtClean="0"/>
              <a:t>Alois</a:t>
            </a:r>
            <a:r>
              <a:rPr lang="en-US" sz="2400" dirty="0" smtClean="0"/>
              <a:t> </a:t>
            </a:r>
            <a:r>
              <a:rPr lang="en-US" sz="2400" dirty="0" err="1" smtClean="0"/>
              <a:t>Senefelder</a:t>
            </a:r>
            <a:endParaRPr lang="en-US" sz="2400" dirty="0" smtClean="0"/>
          </a:p>
          <a:p>
            <a:r>
              <a:rPr lang="en-US" sz="2400" dirty="0" smtClean="0"/>
              <a:t>-Allowed for more accurate color prints</a:t>
            </a:r>
          </a:p>
          <a:p>
            <a:r>
              <a:rPr lang="en-US" sz="2400" dirty="0" smtClean="0"/>
              <a:t>-Took a great deal of time initially and as a result did not become ubiquitous until its concept was applied to the rotary press</a:t>
            </a:r>
          </a:p>
          <a:p>
            <a:r>
              <a:rPr lang="en-US" sz="2400" dirty="0" smtClean="0"/>
              <a:t>-After invention of rotary press it became the most common method of printing during its time</a:t>
            </a:r>
            <a:endParaRPr lang="en-US" sz="2400" dirty="0"/>
          </a:p>
        </p:txBody>
      </p:sp>
      <p:cxnSp>
        <p:nvCxnSpPr>
          <p:cNvPr id="6" name="Straight Connector 5"/>
          <p:cNvCxnSpPr/>
          <p:nvPr/>
        </p:nvCxnSpPr>
        <p:spPr bwMode="auto">
          <a:xfrm>
            <a:off x="787400" y="1981200"/>
            <a:ext cx="11201400" cy="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pic>
        <p:nvPicPr>
          <p:cNvPr id="5122" name="Picture 2" descr="File:Litography press with map of Moosburg 02.jpg">
            <a:hlinkClick r:id="rId3"/>
          </p:cNvPr>
          <p:cNvPicPr>
            <a:picLocks noChangeAspect="1" noChangeArrowheads="1"/>
          </p:cNvPicPr>
          <p:nvPr/>
        </p:nvPicPr>
        <p:blipFill>
          <a:blip r:embed="rId4" cstate="print"/>
          <a:srcRect/>
          <a:stretch>
            <a:fillRect/>
          </a:stretch>
        </p:blipFill>
        <p:spPr bwMode="auto">
          <a:xfrm>
            <a:off x="5740400" y="2209800"/>
            <a:ext cx="5105400" cy="6807200"/>
          </a:xfrm>
          <a:prstGeom prst="rect">
            <a:avLst/>
          </a:prstGeom>
          <a:noFill/>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228600"/>
            <a:ext cx="11642725" cy="1652587"/>
          </a:xfrm>
        </p:spPr>
        <p:txBody>
          <a:bodyPr/>
          <a:lstStyle/>
          <a:p>
            <a:pPr algn="ctr"/>
            <a:r>
              <a:rPr lang="en-US" sz="3600" dirty="0" smtClean="0"/>
              <a:t>The Photocopier</a:t>
            </a:r>
            <a:endParaRPr lang="en-US" sz="3600" dirty="0"/>
          </a:p>
        </p:txBody>
      </p:sp>
      <p:sp>
        <p:nvSpPr>
          <p:cNvPr id="4" name="Text Placeholder 3"/>
          <p:cNvSpPr>
            <a:spLocks noGrp="1"/>
          </p:cNvSpPr>
          <p:nvPr>
            <p:ph type="body" sz="half" idx="2"/>
          </p:nvPr>
        </p:nvSpPr>
        <p:spPr>
          <a:xfrm>
            <a:off x="939800" y="2362200"/>
            <a:ext cx="4278313" cy="6670675"/>
          </a:xfrm>
        </p:spPr>
        <p:txBody>
          <a:bodyPr/>
          <a:lstStyle/>
          <a:p>
            <a:r>
              <a:rPr lang="en-US" sz="2400" dirty="0" smtClean="0"/>
              <a:t>-Invented by Chester F. Carlson in 1942 (not commercially implemented until 1960)</a:t>
            </a:r>
          </a:p>
          <a:p>
            <a:r>
              <a:rPr lang="en-US" sz="2400" dirty="0" smtClean="0"/>
              <a:t>-Used photo conductivity (material change based on electrical properties when exposed to light)</a:t>
            </a:r>
          </a:p>
          <a:p>
            <a:r>
              <a:rPr lang="en-US" sz="2400" dirty="0" smtClean="0"/>
              <a:t>-Streamlined  business copying: allowed for more efficient, and legible copies to be sent to a larger group of people</a:t>
            </a:r>
          </a:p>
          <a:p>
            <a:r>
              <a:rPr lang="en-US" sz="2400" dirty="0" smtClean="0"/>
              <a:t>-More plausible method of copying files than owning a rotary press (rotary presses were expensive and required an operator</a:t>
            </a:r>
          </a:p>
        </p:txBody>
      </p:sp>
      <p:cxnSp>
        <p:nvCxnSpPr>
          <p:cNvPr id="6" name="Straight Connector 5"/>
          <p:cNvCxnSpPr/>
          <p:nvPr/>
        </p:nvCxnSpPr>
        <p:spPr bwMode="auto">
          <a:xfrm>
            <a:off x="711200" y="1905000"/>
            <a:ext cx="11430000" cy="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pic>
        <p:nvPicPr>
          <p:cNvPr id="4098" name="Picture 2" descr="File:Photocopier-Xerox-2004.jpg">
            <a:hlinkClick r:id="rId3"/>
          </p:cNvPr>
          <p:cNvPicPr>
            <a:picLocks noChangeAspect="1" noChangeArrowheads="1"/>
          </p:cNvPicPr>
          <p:nvPr/>
        </p:nvPicPr>
        <p:blipFill>
          <a:blip r:embed="rId4" cstate="print"/>
          <a:srcRect/>
          <a:stretch>
            <a:fillRect/>
          </a:stretch>
        </p:blipFill>
        <p:spPr bwMode="auto">
          <a:xfrm>
            <a:off x="5511800" y="2971800"/>
            <a:ext cx="6273265" cy="5029200"/>
          </a:xfrm>
          <a:prstGeom prst="rect">
            <a:avLst/>
          </a:prstGeom>
          <a:noFill/>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11642725" cy="1652587"/>
          </a:xfrm>
        </p:spPr>
        <p:txBody>
          <a:bodyPr/>
          <a:lstStyle/>
          <a:p>
            <a:pPr algn="ctr"/>
            <a:r>
              <a:rPr lang="en-US" sz="3600" dirty="0" smtClean="0"/>
              <a:t>Laser Printer</a:t>
            </a:r>
            <a:endParaRPr lang="en-US" sz="3600" dirty="0"/>
          </a:p>
        </p:txBody>
      </p:sp>
      <p:sp>
        <p:nvSpPr>
          <p:cNvPr id="4" name="Text Placeholder 3"/>
          <p:cNvSpPr>
            <a:spLocks noGrp="1"/>
          </p:cNvSpPr>
          <p:nvPr>
            <p:ph type="body" sz="half" idx="2"/>
          </p:nvPr>
        </p:nvSpPr>
        <p:spPr>
          <a:xfrm>
            <a:off x="863600" y="2286000"/>
            <a:ext cx="4278313" cy="6670675"/>
          </a:xfrm>
        </p:spPr>
        <p:txBody>
          <a:bodyPr/>
          <a:lstStyle/>
          <a:p>
            <a:r>
              <a:rPr lang="en-US" sz="2400" dirty="0" smtClean="0"/>
              <a:t>-Invented by Gary </a:t>
            </a:r>
            <a:r>
              <a:rPr lang="en-US" sz="2400" dirty="0" err="1" smtClean="0"/>
              <a:t>Starkweather</a:t>
            </a:r>
            <a:r>
              <a:rPr lang="en-US" sz="2400" dirty="0" smtClean="0"/>
              <a:t> in 1969</a:t>
            </a:r>
          </a:p>
          <a:p>
            <a:r>
              <a:rPr lang="en-US" sz="2400" dirty="0" smtClean="0"/>
              <a:t>-Introduced to the market by IBM</a:t>
            </a:r>
          </a:p>
          <a:p>
            <a:r>
              <a:rPr lang="en-US" sz="2400" dirty="0" smtClean="0"/>
              <a:t>-The fastest and most efficient method of printing of its time</a:t>
            </a:r>
          </a:p>
          <a:p>
            <a:r>
              <a:rPr lang="en-US" sz="2400" dirty="0" smtClean="0"/>
              <a:t>-Too expensive for the public to have a practical reason to buy it</a:t>
            </a:r>
          </a:p>
          <a:p>
            <a:r>
              <a:rPr lang="en-US" sz="2400" dirty="0" smtClean="0"/>
              <a:t>-Did not become affordable until the 1990’s and even then it was a large investment</a:t>
            </a:r>
          </a:p>
          <a:p>
            <a:r>
              <a:rPr lang="en-US" sz="2400" dirty="0" smtClean="0"/>
              <a:t>-More compact than other printing devices</a:t>
            </a:r>
            <a:endParaRPr lang="en-US" sz="2400" dirty="0"/>
          </a:p>
        </p:txBody>
      </p:sp>
      <p:cxnSp>
        <p:nvCxnSpPr>
          <p:cNvPr id="6" name="Straight Connector 5"/>
          <p:cNvCxnSpPr/>
          <p:nvPr/>
        </p:nvCxnSpPr>
        <p:spPr bwMode="auto">
          <a:xfrm>
            <a:off x="787400" y="1981200"/>
            <a:ext cx="11277600" cy="0"/>
          </a:xfrm>
          <a:prstGeom prst="line">
            <a:avLst/>
          </a:prstGeom>
          <a:blipFill dpi="0" rotWithShape="0">
            <a:blip r:embed="rId2" cstate="print"/>
            <a:srcRect/>
            <a:tile tx="0" ty="0" sx="100000" sy="100000" flip="none" algn="tl"/>
          </a:blipFill>
          <a:ln w="25400" cap="flat" cmpd="sng" algn="ctr">
            <a:solidFill>
              <a:srgbClr val="2F1A14"/>
            </a:solidFill>
            <a:prstDash val="solid"/>
            <a:round/>
            <a:headEnd type="none" w="med" len="med"/>
            <a:tailEnd type="none" w="med" len="med"/>
          </a:ln>
          <a:effectLst/>
        </p:spPr>
      </p:cxnSp>
      <p:pic>
        <p:nvPicPr>
          <p:cNvPr id="3074" name="Picture 2" descr="File:Hp laserjet 4200dtns.jpg">
            <a:hlinkClick r:id="rId3"/>
          </p:cNvPr>
          <p:cNvPicPr>
            <a:picLocks noChangeAspect="1" noChangeArrowheads="1"/>
          </p:cNvPicPr>
          <p:nvPr/>
        </p:nvPicPr>
        <p:blipFill>
          <a:blip r:embed="rId4" cstate="print"/>
          <a:srcRect/>
          <a:stretch>
            <a:fillRect/>
          </a:stretch>
        </p:blipFill>
        <p:spPr bwMode="auto">
          <a:xfrm>
            <a:off x="6121400" y="2438400"/>
            <a:ext cx="4933315" cy="6477000"/>
          </a:xfrm>
          <a:prstGeom prst="rect">
            <a:avLst/>
          </a:prstGeom>
          <a:noFill/>
        </p:spPr>
      </p:pic>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 Left">
  <a:themeElements>
    <a:clrScheme name="">
      <a:dk1>
        <a:srgbClr val="2F1A14"/>
      </a:dk1>
      <a:lt1>
        <a:srgbClr val="D0E5EB"/>
      </a:lt1>
      <a:dk2>
        <a:srgbClr val="000000"/>
      </a:dk2>
      <a:lt2>
        <a:srgbClr val="808080"/>
      </a:lt2>
      <a:accent1>
        <a:srgbClr val="BBE0E3"/>
      </a:accent1>
      <a:accent2>
        <a:srgbClr val="333399"/>
      </a:accent2>
      <a:accent3>
        <a:srgbClr val="E4F0F3"/>
      </a:accent3>
      <a:accent4>
        <a:srgbClr val="27140F"/>
      </a:accent4>
      <a:accent5>
        <a:srgbClr val="DAEDEF"/>
      </a:accent5>
      <a:accent6>
        <a:srgbClr val="2D2D8A"/>
      </a:accent6>
      <a:hlink>
        <a:srgbClr val="009999"/>
      </a:hlink>
      <a:folHlink>
        <a:srgbClr val="99CC00"/>
      </a:folHlink>
    </a:clrScheme>
    <a:fontScheme name="Title &amp; Bullets - Left">
      <a:majorFont>
        <a:latin typeface="Papyrus"/>
        <a:ea typeface="ヒラギノ角ゴ ProN W3"/>
        <a:cs typeface="ヒラギノ角ゴ ProN W3"/>
      </a:majorFont>
      <a:minorFont>
        <a:latin typeface="Papyru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2F1A14"/>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smtClean="0">
            <a:ln>
              <a:noFill/>
            </a:ln>
            <a:solidFill>
              <a:srgbClr val="2F1A14"/>
            </a:solidFill>
            <a:effectLst/>
            <a:latin typeface="Papyrus" charset="0"/>
            <a:ea typeface="ヒラギノ角ゴ ProN W3" charset="0"/>
            <a:cs typeface="ヒラギノ角ゴ ProN W3" charset="0"/>
            <a:sym typeface="Papyru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2F1A14"/>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smtClean="0">
            <a:ln>
              <a:noFill/>
            </a:ln>
            <a:solidFill>
              <a:srgbClr val="2F1A14"/>
            </a:solidFill>
            <a:effectLst/>
            <a:latin typeface="Papyrus" charset="0"/>
            <a:ea typeface="ヒラギノ角ゴ ProN W3" charset="0"/>
            <a:cs typeface="ヒラギノ角ゴ ProN W3" charset="0"/>
            <a:sym typeface="Papyru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 Top">
  <a:themeElements>
    <a:clrScheme name="">
      <a:dk1>
        <a:srgbClr val="2F1A14"/>
      </a:dk1>
      <a:lt1>
        <a:srgbClr val="D0E5EB"/>
      </a:lt1>
      <a:dk2>
        <a:srgbClr val="000000"/>
      </a:dk2>
      <a:lt2>
        <a:srgbClr val="808080"/>
      </a:lt2>
      <a:accent1>
        <a:srgbClr val="BBE0E3"/>
      </a:accent1>
      <a:accent2>
        <a:srgbClr val="333399"/>
      </a:accent2>
      <a:accent3>
        <a:srgbClr val="E4F0F3"/>
      </a:accent3>
      <a:accent4>
        <a:srgbClr val="27140F"/>
      </a:accent4>
      <a:accent5>
        <a:srgbClr val="DAEDEF"/>
      </a:accent5>
      <a:accent6>
        <a:srgbClr val="2D2D8A"/>
      </a:accent6>
      <a:hlink>
        <a:srgbClr val="009999"/>
      </a:hlink>
      <a:folHlink>
        <a:srgbClr val="99CC00"/>
      </a:folHlink>
    </a:clrScheme>
    <a:fontScheme name="Title - Top">
      <a:majorFont>
        <a:latin typeface="Papyrus"/>
        <a:ea typeface="ヒラギノ角ゴ ProN W3"/>
        <a:cs typeface="ヒラギノ角ゴ ProN W3"/>
      </a:majorFont>
      <a:minorFont>
        <a:latin typeface="Papyru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2F1A14"/>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smtClean="0">
            <a:ln>
              <a:noFill/>
            </a:ln>
            <a:solidFill>
              <a:srgbClr val="2F1A14"/>
            </a:solidFill>
            <a:effectLst/>
            <a:latin typeface="Papyrus" charset="0"/>
            <a:ea typeface="ヒラギノ角ゴ ProN W3" charset="0"/>
            <a:cs typeface="ヒラギノ角ゴ ProN W3" charset="0"/>
            <a:sym typeface="Papyru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2F1A14"/>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smtClean="0">
            <a:ln>
              <a:noFill/>
            </a:ln>
            <a:solidFill>
              <a:srgbClr val="2F1A14"/>
            </a:solidFill>
            <a:effectLst/>
            <a:latin typeface="Papyrus" charset="0"/>
            <a:ea typeface="ヒラギノ角ゴ ProN W3" charset="0"/>
            <a:cs typeface="ヒラギノ角ゴ ProN W3" charset="0"/>
            <a:sym typeface="Papyru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44</TotalTime>
  <Pages>0</Pages>
  <Words>991</Words>
  <Characters>0</Characters>
  <Application>Microsoft Office PowerPoint</Application>
  <PresentationFormat>Custom</PresentationFormat>
  <Lines>0</Lines>
  <Paragraphs>87</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Title &amp; Bullets - Left</vt:lpstr>
      <vt:lpstr>Title - Top</vt:lpstr>
      <vt:lpstr>  The History of Printing By Kelly Dunn  </vt:lpstr>
      <vt:lpstr>How has the advent and development of printing had an effect on the educational world?</vt:lpstr>
      <vt:lpstr>How has printing improved communication and efficiency? </vt:lpstr>
      <vt:lpstr>What social class or group of people has been affected most by improvements in printing? </vt:lpstr>
      <vt:lpstr>What other technologies and industries were aided by the invention of printing?</vt:lpstr>
      <vt:lpstr>The Printing Press</vt:lpstr>
      <vt:lpstr>Lithography</vt:lpstr>
      <vt:lpstr>The Photocopier</vt:lpstr>
      <vt:lpstr>Laser Printer</vt:lpstr>
      <vt:lpstr>Inkjet Printer</vt:lpstr>
      <vt:lpstr>Bibliography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Printing By Kelly Dunn  </dc:title>
  <dc:subject/>
  <dc:creator/>
  <cp:keywords/>
  <dc:description/>
  <cp:lastModifiedBy>student</cp:lastModifiedBy>
  <cp:revision>7</cp:revision>
  <dcterms:modified xsi:type="dcterms:W3CDTF">2010-09-23T19:45:55Z</dcterms:modified>
</cp:coreProperties>
</file>